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5"/>
  </p:normalViewPr>
  <p:slideViewPr>
    <p:cSldViewPr>
      <p:cViewPr>
        <p:scale>
          <a:sx n="76" d="100"/>
          <a:sy n="76" d="100"/>
        </p:scale>
        <p:origin x="-1902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9104-339B-4C27-BB5B-225EF95E4980}" type="datetimeFigureOut">
              <a:rPr lang="es-MX" smtClean="0"/>
              <a:t>25/11/2020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736E-52DD-4796-A40E-17093C557E9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732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9104-339B-4C27-BB5B-225EF95E4980}" type="datetimeFigureOut">
              <a:rPr lang="es-MX" smtClean="0"/>
              <a:t>25/11/2020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736E-52DD-4796-A40E-17093C557E9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786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9104-339B-4C27-BB5B-225EF95E4980}" type="datetimeFigureOut">
              <a:rPr lang="es-MX" smtClean="0"/>
              <a:t>25/11/2020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736E-52DD-4796-A40E-17093C557E9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874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9104-339B-4C27-BB5B-225EF95E4980}" type="datetimeFigureOut">
              <a:rPr lang="es-MX" smtClean="0"/>
              <a:t>25/11/2020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736E-52DD-4796-A40E-17093C557E9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2408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9104-339B-4C27-BB5B-225EF95E4980}" type="datetimeFigureOut">
              <a:rPr lang="es-MX" smtClean="0"/>
              <a:t>25/11/2020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736E-52DD-4796-A40E-17093C557E9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013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9104-339B-4C27-BB5B-225EF95E4980}" type="datetimeFigureOut">
              <a:rPr lang="es-MX" smtClean="0"/>
              <a:t>25/11/2020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736E-52DD-4796-A40E-17093C557E9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239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9104-339B-4C27-BB5B-225EF95E4980}" type="datetimeFigureOut">
              <a:rPr lang="es-MX" smtClean="0"/>
              <a:t>25/11/2020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736E-52DD-4796-A40E-17093C557E9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213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9104-339B-4C27-BB5B-225EF95E4980}" type="datetimeFigureOut">
              <a:rPr lang="es-MX" smtClean="0"/>
              <a:t>25/11/2020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736E-52DD-4796-A40E-17093C557E9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707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9104-339B-4C27-BB5B-225EF95E4980}" type="datetimeFigureOut">
              <a:rPr lang="es-MX" smtClean="0"/>
              <a:t>25/11/2020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736E-52DD-4796-A40E-17093C557E9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026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9104-339B-4C27-BB5B-225EF95E4980}" type="datetimeFigureOut">
              <a:rPr lang="es-MX" smtClean="0"/>
              <a:t>25/11/2020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736E-52DD-4796-A40E-17093C557E9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986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9104-339B-4C27-BB5B-225EF95E4980}" type="datetimeFigureOut">
              <a:rPr lang="es-MX" smtClean="0"/>
              <a:t>25/11/2020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736E-52DD-4796-A40E-17093C557E9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3588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79104-339B-4C27-BB5B-225EF95E4980}" type="datetimeFigureOut">
              <a:rPr lang="es-MX" smtClean="0"/>
              <a:t>25/11/2020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0736E-52DD-4796-A40E-17093C557E9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7440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ci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 descr="a danza emocional, un hermoso baile con las personas que llevamo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24" y="1052736"/>
            <a:ext cx="6025016" cy="379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61633" y="3309808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/>
              <a:t>BA</a:t>
            </a:r>
            <a:r>
              <a:rPr lang="es-ES_tradnl" sz="4000" dirty="0">
                <a:latin typeface="Apple Chancery" charset="0"/>
                <a:ea typeface="Apple Chancery" charset="0"/>
                <a:cs typeface="Apple Chancery" charset="0"/>
              </a:rPr>
              <a:t>ILANDO CON LAS EMOCIONES!</a:t>
            </a:r>
          </a:p>
        </p:txBody>
      </p:sp>
      <p:pic>
        <p:nvPicPr>
          <p:cNvPr id="7" name="Picture 2" descr="a danza emocional, un hermoso baile con las personas que llevamo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89" y="624451"/>
            <a:ext cx="6635080" cy="502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2132856"/>
            <a:ext cx="24482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BAILANDO CON LAS EMOCIONES</a:t>
            </a:r>
          </a:p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2730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 descr="Soci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620688"/>
            <a:ext cx="7406208" cy="10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>
                <a:latin typeface="Bradley Hand" charset="0"/>
                <a:ea typeface="Bradley Hand" charset="0"/>
                <a:cs typeface="Bradley Hand" charset="0"/>
              </a:rPr>
              <a:t>¿</a:t>
            </a:r>
            <a:r>
              <a:rPr lang="es-ES_tradnl" sz="3200" dirty="0" smtClean="0">
                <a:latin typeface="Bradley Hand" charset="0"/>
                <a:ea typeface="Bradley Hand" charset="0"/>
                <a:cs typeface="Bradley Hand" charset="0"/>
              </a:rPr>
              <a:t>Es </a:t>
            </a:r>
            <a:r>
              <a:rPr lang="es-ES_tradnl" sz="3200" dirty="0" smtClean="0">
                <a:latin typeface="Bradley Hand" charset="0"/>
                <a:ea typeface="Bradley Hand" charset="0"/>
                <a:cs typeface="Bradley Hand" charset="0"/>
              </a:rPr>
              <a:t>posible enseñar a los niños a regular sus emociones?</a:t>
            </a:r>
            <a:endParaRPr lang="es-ES_tradnl" sz="3200" dirty="0">
              <a:latin typeface="Bradley Hand" charset="0"/>
              <a:ea typeface="Bradley Hand" charset="0"/>
              <a:cs typeface="Bradley Hand" charset="0"/>
            </a:endParaRPr>
          </a:p>
        </p:txBody>
      </p:sp>
      <p:pic>
        <p:nvPicPr>
          <p:cNvPr id="6" name="Picture 5" descr="uando los niños imitan la mala conducta de sus pad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58" y="1788600"/>
            <a:ext cx="2163266" cy="246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300" y="1734179"/>
            <a:ext cx="3501575" cy="4094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504" y="4428936"/>
            <a:ext cx="2281075" cy="2096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82977" y="5839123"/>
            <a:ext cx="4076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“La Palabra convence, el ejemplo arrasa”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62150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Picture 2" descr="Soci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65126"/>
            <a:ext cx="7478216" cy="120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dirty="0" smtClean="0">
                <a:latin typeface="Bradley Hand" charset="0"/>
                <a:ea typeface="Bradley Hand" charset="0"/>
                <a:cs typeface="Bradley Hand" charset="0"/>
              </a:rPr>
              <a:t>Sugerencias </a:t>
            </a:r>
            <a:r>
              <a:rPr lang="es-ES_tradnl" sz="2800" dirty="0" smtClean="0">
                <a:latin typeface="Bradley Hand" charset="0"/>
                <a:ea typeface="Bradley Hand" charset="0"/>
                <a:cs typeface="Bradley Hand" charset="0"/>
              </a:rPr>
              <a:t>para desarrollar la educación emocional en el </a:t>
            </a:r>
            <a:r>
              <a:rPr lang="es-ES_tradnl" sz="2800" dirty="0" smtClean="0">
                <a:latin typeface="Bradley Hand" charset="0"/>
                <a:ea typeface="Bradley Hand" charset="0"/>
                <a:cs typeface="Bradley Hand" charset="0"/>
              </a:rPr>
              <a:t>niño</a:t>
            </a:r>
            <a:endParaRPr lang="es-ES_tradnl" sz="2800" dirty="0">
              <a:latin typeface="Bradley Hand" charset="0"/>
              <a:ea typeface="Bradley Hand" charset="0"/>
              <a:cs typeface="Bradley Hand" charset="0"/>
            </a:endParaRPr>
          </a:p>
        </p:txBody>
      </p:sp>
      <p:pic>
        <p:nvPicPr>
          <p:cNvPr id="6" name="Picture 5" descr="http://radiouat.mx/wp-content/uploads/2017/12/kids-2985782_960_720-820x5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90688"/>
            <a:ext cx="2088232" cy="162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432" y="1736957"/>
            <a:ext cx="3492500" cy="2324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715" y="4941168"/>
            <a:ext cx="2148107" cy="1667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68" y="3596336"/>
            <a:ext cx="2365647" cy="1986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265" y="4147744"/>
            <a:ext cx="3527400" cy="200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11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Picture 2" descr="Soci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7123" y="874672"/>
            <a:ext cx="7541261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b="1" dirty="0">
                <a:latin typeface="Bradley Hand" charset="0"/>
                <a:ea typeface="Bradley Hand" charset="0"/>
                <a:cs typeface="Bradley Hand" charset="0"/>
              </a:rPr>
              <a:t>¿</a:t>
            </a:r>
            <a:r>
              <a:rPr lang="es-ES_tradnl" sz="3200" b="1" dirty="0" smtClean="0">
                <a:latin typeface="Bradley Hand" charset="0"/>
                <a:ea typeface="Bradley Hand" charset="0"/>
                <a:cs typeface="Bradley Hand" charset="0"/>
              </a:rPr>
              <a:t>Que </a:t>
            </a:r>
            <a:r>
              <a:rPr lang="es-ES_tradnl" sz="3200" b="1" dirty="0" smtClean="0">
                <a:latin typeface="Bradley Hand" charset="0"/>
                <a:ea typeface="Bradley Hand" charset="0"/>
                <a:cs typeface="Bradley Hand" charset="0"/>
              </a:rPr>
              <a:t>podemos hacer para controlar las emociones?</a:t>
            </a:r>
            <a:endParaRPr lang="es-ES_tradnl" sz="3200" b="1" dirty="0">
              <a:latin typeface="Bradley Hand" charset="0"/>
              <a:ea typeface="Bradley Hand" charset="0"/>
              <a:cs typeface="Bradley Hand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 smtClean="0"/>
              <a:t>Alejarse del lugar.</a:t>
            </a:r>
          </a:p>
          <a:p>
            <a:r>
              <a:rPr lang="es-ES_tradnl" dirty="0" smtClean="0"/>
              <a:t>No volver hasta estar tranquilo.</a:t>
            </a:r>
          </a:p>
          <a:p>
            <a:r>
              <a:rPr lang="es-ES_tradnl" dirty="0" smtClean="0"/>
              <a:t>Respirar profundamente.</a:t>
            </a:r>
          </a:p>
          <a:p>
            <a:r>
              <a:rPr lang="es-ES_tradnl" dirty="0" smtClean="0"/>
              <a:t>Pensar en otra cosa</a:t>
            </a:r>
          </a:p>
          <a:p>
            <a:r>
              <a:rPr lang="es-ES_tradnl" dirty="0" smtClean="0"/>
              <a:t>Contar hasta 10</a:t>
            </a:r>
          </a:p>
          <a:p>
            <a:r>
              <a:rPr lang="es-ES_tradnl" dirty="0" smtClean="0"/>
              <a:t>Pasear.</a:t>
            </a:r>
          </a:p>
          <a:p>
            <a:r>
              <a:rPr lang="es-ES_tradnl" dirty="0" smtClean="0"/>
              <a:t>Hablar con un compañero.</a:t>
            </a:r>
          </a:p>
          <a:p>
            <a:r>
              <a:rPr lang="es-ES_tradnl" dirty="0" smtClean="0"/>
              <a:t>Leer.</a:t>
            </a:r>
          </a:p>
          <a:p>
            <a:r>
              <a:rPr lang="es-ES_tradnl" dirty="0" smtClean="0"/>
              <a:t>Jugar.</a:t>
            </a:r>
          </a:p>
          <a:p>
            <a:r>
              <a:rPr lang="es-ES_tradnl" dirty="0" smtClean="0"/>
              <a:t>Hablar con tus amigos.</a:t>
            </a:r>
          </a:p>
          <a:p>
            <a:r>
              <a:rPr lang="es-ES_tradnl" dirty="0" smtClean="0"/>
              <a:t>Imaginarte que estas en otro lugar.</a:t>
            </a:r>
          </a:p>
          <a:p>
            <a:r>
              <a:rPr lang="es-ES_tradnl" dirty="0" smtClean="0"/>
              <a:t>Ver Tv.</a:t>
            </a:r>
          </a:p>
          <a:p>
            <a:r>
              <a:rPr lang="es-ES_tradnl" dirty="0" smtClean="0"/>
              <a:t>Recordar </a:t>
            </a:r>
            <a:r>
              <a:rPr lang="es-ES_tradnl" dirty="0" smtClean="0"/>
              <a:t>la </a:t>
            </a:r>
            <a:r>
              <a:rPr lang="es-ES_tradnl" dirty="0" smtClean="0"/>
              <a:t>letra de una canción.</a:t>
            </a:r>
          </a:p>
          <a:p>
            <a:endParaRPr lang="es-ES_tradnl" dirty="0"/>
          </a:p>
        </p:txBody>
      </p:sp>
      <p:sp>
        <p:nvSpPr>
          <p:cNvPr id="7" name="Rectangle 6"/>
          <p:cNvSpPr/>
          <p:nvPr/>
        </p:nvSpPr>
        <p:spPr>
          <a:xfrm>
            <a:off x="5000434" y="2223999"/>
            <a:ext cx="36576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/>
              <a:t>Las emociones positivas 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/>
              <a:t>El buen humor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/>
              <a:t>El optimismo 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/>
              <a:t>La esperanza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/>
              <a:t>Practicas </a:t>
            </a:r>
            <a:r>
              <a:rPr lang="es-ES_tradnl" dirty="0" smtClean="0"/>
              <a:t>espirituales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 </a:t>
            </a:r>
            <a:r>
              <a:rPr lang="es-ES_tradnl" dirty="0"/>
              <a:t>Ayudan a soportar una enfermedad, estabilidad emocional y facilitar su </a:t>
            </a:r>
            <a:r>
              <a:rPr lang="es-ES_tradnl" dirty="0" smtClean="0"/>
              <a:t>recuperación. 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99949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Picture 2" descr="Soci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16832"/>
            <a:ext cx="7662746" cy="2764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s-ES_tradnl" dirty="0" smtClean="0"/>
              <a:t> “Todo aprendizaje tiene una base emocional”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s-ES_tradnl" dirty="0" smtClean="0"/>
              <a:t>                                                             Platón.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4462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 descr="Soci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99592" y="5274037"/>
            <a:ext cx="7424390" cy="819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¿</a:t>
            </a:r>
            <a:r>
              <a:rPr lang="es-ES_tradnl" dirty="0" smtClean="0"/>
              <a:t>Qué </a:t>
            </a:r>
            <a:r>
              <a:rPr lang="es-ES_tradnl" dirty="0" smtClean="0"/>
              <a:t>es una emoción?</a:t>
            </a:r>
            <a:endParaRPr lang="es-ES_tradnl" dirty="0"/>
          </a:p>
        </p:txBody>
      </p:sp>
      <p:pic>
        <p:nvPicPr>
          <p:cNvPr id="6" name="Picture 5" descr=" Alergia Emocional: Vivir con las emociones a flor de pie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3491"/>
            <a:ext cx="6696744" cy="462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91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 descr="Soci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1825625"/>
            <a:ext cx="79208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s-ES_tradnl" dirty="0" smtClean="0"/>
              <a:t>Es un proceso que se activa cuando el organismo detecta algún peligro, amenaza o desequilibrio con el fin de poner en marcha los recursos a su alcance para controlar la situación. Son mecanismos que nos ayudan a reaccionar con rapidez ante acontecimientos inesperados que funcionan de manera automática. Es la parte fisiológica de nuestro cuerpo como sudoración, boca seca, latidos del corazón, dolor de estomago.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s-ES_tradnl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s-ES_tradnl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s-ES_tradnl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s-ES_tradnl" dirty="0" smtClean="0"/>
              <a:t> Son esas emociones llevadas a nuestro cerebro, para darles nombre: tristeza, alegría, miedo etc.</a:t>
            </a:r>
            <a:endParaRPr lang="es-ES_tradnl" dirty="0"/>
          </a:p>
        </p:txBody>
      </p:sp>
      <p:sp>
        <p:nvSpPr>
          <p:cNvPr id="6" name="Rectangle 5"/>
          <p:cNvSpPr/>
          <p:nvPr/>
        </p:nvSpPr>
        <p:spPr>
          <a:xfrm>
            <a:off x="837643" y="820615"/>
            <a:ext cx="6984856" cy="867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TextBox 6"/>
          <p:cNvSpPr txBox="1"/>
          <p:nvPr/>
        </p:nvSpPr>
        <p:spPr>
          <a:xfrm>
            <a:off x="1733291" y="820615"/>
            <a:ext cx="537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 smtClean="0"/>
              <a:t>EMOCIÓN</a:t>
            </a:r>
            <a:endParaRPr lang="es-ES_tradnl" sz="4400" dirty="0"/>
          </a:p>
        </p:txBody>
      </p:sp>
      <p:sp>
        <p:nvSpPr>
          <p:cNvPr id="8" name="Rectangle 7"/>
          <p:cNvSpPr/>
          <p:nvPr/>
        </p:nvSpPr>
        <p:spPr>
          <a:xfrm>
            <a:off x="857032" y="4400904"/>
            <a:ext cx="6984856" cy="750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TextBox 8"/>
          <p:cNvSpPr txBox="1"/>
          <p:nvPr/>
        </p:nvSpPr>
        <p:spPr>
          <a:xfrm>
            <a:off x="2536589" y="4337539"/>
            <a:ext cx="4070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 smtClean="0"/>
              <a:t>SENTIMIENTO</a:t>
            </a:r>
            <a:endParaRPr lang="es-ES_tradnl" sz="4400" dirty="0"/>
          </a:p>
        </p:txBody>
      </p:sp>
    </p:spTree>
    <p:extLst>
      <p:ext uri="{BB962C8B-B14F-4D97-AF65-F5344CB8AC3E}">
        <p14:creationId xmlns:p14="http://schemas.microsoft.com/office/powerpoint/2010/main" val="188703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 descr="Soci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4" descr="ados de las emociones – El maestro Ma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8114"/>
            <a:ext cx="3240360" cy="419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77941" y="267659"/>
            <a:ext cx="4206427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C</a:t>
            </a:r>
            <a:r>
              <a:rPr lang="es-ES_tradnl" dirty="0" smtClean="0"/>
              <a:t>ada quien experimenta una emoción de una forma muy particular.</a:t>
            </a:r>
          </a:p>
          <a:p>
            <a:endParaRPr lang="es-ES_tradnl" dirty="0"/>
          </a:p>
          <a:p>
            <a:r>
              <a:rPr lang="es-ES_tradnl" dirty="0" smtClean="0"/>
              <a:t>Muchas de ellas son innatas y otras aprendidas.</a:t>
            </a:r>
            <a:endParaRPr lang="es-ES_tradnl" dirty="0"/>
          </a:p>
          <a:p>
            <a:r>
              <a:rPr lang="es-ES_tradnl" dirty="0" smtClean="0"/>
              <a:t>Propias del ser Humano.</a:t>
            </a:r>
          </a:p>
          <a:p>
            <a:endParaRPr lang="es-ES_tradnl" dirty="0"/>
          </a:p>
          <a:p>
            <a:r>
              <a:rPr lang="es-ES_tradnl" dirty="0" smtClean="0"/>
              <a:t>Se clasifican en Negativas y Positivas en función del bienestar o malestar que producen.</a:t>
            </a:r>
          </a:p>
          <a:p>
            <a:endParaRPr lang="es-ES_tradnl" dirty="0" smtClean="0"/>
          </a:p>
          <a:p>
            <a:r>
              <a:rPr lang="es-ES_tradnl" dirty="0" smtClean="0"/>
              <a:t>Todas son importantes para nuestra vida.</a:t>
            </a:r>
            <a:endParaRPr lang="es-ES_tradnl" dirty="0"/>
          </a:p>
          <a:p>
            <a:endParaRPr lang="es-ES_tradnl" dirty="0"/>
          </a:p>
          <a:p>
            <a:r>
              <a:rPr lang="es-ES_tradnl" dirty="0" smtClean="0"/>
              <a:t>Debemos canalizar las emociones de manera adecuada, a través de actividades sanas.</a:t>
            </a:r>
          </a:p>
          <a:p>
            <a:endParaRPr lang="es-ES_tradnl" dirty="0"/>
          </a:p>
          <a:p>
            <a:r>
              <a:rPr lang="es-ES_tradnl" dirty="0" smtClean="0"/>
              <a:t>Las emociones mal dirijas o reprimidas con el tiempo pueden desencadenar problemas mas graves, ya sea de salud o una adicción.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62150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 descr="Soci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3112" y="490654"/>
            <a:ext cx="861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Bradley Hand" charset="0"/>
                <a:ea typeface="Bradley Hand" charset="0"/>
                <a:cs typeface="Bradley Hand" charset="0"/>
              </a:rPr>
              <a:t>CUALES SON LAS EMOCIONES BASICAS?</a:t>
            </a:r>
            <a:endParaRPr lang="es-ES_tradnl" dirty="0">
              <a:latin typeface="Bradley Hand" charset="0"/>
              <a:ea typeface="Bradley Hand" charset="0"/>
              <a:cs typeface="Bradley Hand" charset="0"/>
            </a:endParaRPr>
          </a:p>
        </p:txBody>
      </p:sp>
      <p:pic>
        <p:nvPicPr>
          <p:cNvPr id="9" name="Picture 8" descr="nfografía 6 emociones básicas | Emociones, Emocion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3" y="1159727"/>
            <a:ext cx="7186733" cy="48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150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 descr="Soci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63260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smtClean="0"/>
              <a:t>MIEDO</a:t>
            </a:r>
            <a:br>
              <a:rPr lang="es-ES_tradnl" dirty="0" smtClean="0"/>
            </a:br>
            <a:endParaRPr lang="es-ES_tradnl" dirty="0"/>
          </a:p>
        </p:txBody>
      </p:sp>
      <p:pic>
        <p:nvPicPr>
          <p:cNvPr id="6" name="Picture 8" descr="http://www.perito.cat/perito/wp-content/uploads/2017/10/miedo-800x5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8" y="1569147"/>
            <a:ext cx="392168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2456" y="790161"/>
            <a:ext cx="24016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s-ES_tradnl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ANTICIPACIÓN </a:t>
            </a:r>
            <a:r>
              <a:rPr lang="es-ES_tradnl" dirty="0" smtClean="0"/>
              <a:t>DE UNA AMENAZA O PELIGRO (REAL O IMAGINARIA).</a:t>
            </a:r>
          </a:p>
          <a:p>
            <a:pPr marL="285750" indent="-285750">
              <a:buFont typeface="Arial" charset="0"/>
              <a:buChar char="•"/>
            </a:pPr>
            <a:endParaRPr lang="es-ES_tradnl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REAL: UN SUSTO MUY FUERTE, ACCIDENTE.</a:t>
            </a:r>
          </a:p>
          <a:p>
            <a:pPr marL="285750" indent="-285750">
              <a:buFont typeface="Arial" charset="0"/>
              <a:buChar char="•"/>
            </a:pPr>
            <a:endParaRPr lang="es-ES_tradnl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IMAGINARIOS: ALGUNA </a:t>
            </a:r>
            <a:r>
              <a:rPr lang="es-ES_tradnl" dirty="0" smtClean="0"/>
              <a:t>PELÍCULA</a:t>
            </a:r>
            <a:r>
              <a:rPr lang="es-ES_tradnl" dirty="0" smtClean="0"/>
              <a:t>, PROVOCADO POR OTROS NIÑOS..</a:t>
            </a:r>
          </a:p>
          <a:p>
            <a:pPr marL="285750" indent="-285750">
              <a:buFont typeface="Arial" charset="0"/>
              <a:buChar char="•"/>
            </a:pPr>
            <a:endParaRPr lang="es-ES_tradnl" dirty="0"/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EL MIEDO NOS SIRVE PARA APARTARNOS DEL PELIGRO</a:t>
            </a:r>
          </a:p>
          <a:p>
            <a:pPr marL="285750" indent="-285750">
              <a:buFont typeface="Arial" charset="0"/>
              <a:buChar char="•"/>
            </a:pPr>
            <a:endParaRPr lang="es-ES_tradnl" dirty="0"/>
          </a:p>
          <a:p>
            <a:pPr marL="285750" indent="-285750">
              <a:buFont typeface="Arial" charset="0"/>
              <a:buChar char="•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6215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 descr="Soci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764704"/>
            <a:ext cx="6182072" cy="350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smtClean="0"/>
              <a:t>ALEGRIA</a:t>
            </a:r>
            <a:endParaRPr lang="es-ES_tradnl" dirty="0"/>
          </a:p>
        </p:txBody>
      </p:sp>
      <p:pic>
        <p:nvPicPr>
          <p:cNvPr id="6" name="Picture 6" descr="mociones Básicas. Alegría. - Tu Mente Y T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01" y="1508125"/>
            <a:ext cx="361877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7794" y="1692275"/>
            <a:ext cx="24179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SENSACIÓN </a:t>
            </a:r>
            <a:r>
              <a:rPr lang="es-ES_tradnl" dirty="0" smtClean="0"/>
              <a:t>DE BIENESTAR CUANDO VEMOS CUMPLIDO </a:t>
            </a:r>
            <a:r>
              <a:rPr lang="es-ES_tradnl" dirty="0" smtClean="0"/>
              <a:t>ALGÚN </a:t>
            </a:r>
            <a:r>
              <a:rPr lang="es-ES_tradnl" dirty="0" smtClean="0"/>
              <a:t>DESEO O </a:t>
            </a:r>
            <a:r>
              <a:rPr lang="es-ES_tradnl" dirty="0" smtClean="0"/>
              <a:t>ILUSIÓN</a:t>
            </a:r>
            <a:r>
              <a:rPr lang="es-ES_tradnl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s-ES_tradnl" dirty="0"/>
          </a:p>
          <a:p>
            <a:pPr marL="285750" indent="-285750">
              <a:buFont typeface="Arial" charset="0"/>
              <a:buChar char="•"/>
            </a:pPr>
            <a:endParaRPr lang="es-ES_tradnl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POR ESO RECURRIMOS CONSTANTEMENTE A ESTA </a:t>
            </a:r>
            <a:r>
              <a:rPr lang="es-ES_tradnl" dirty="0" smtClean="0"/>
              <a:t>EMOCIÓN </a:t>
            </a:r>
            <a:r>
              <a:rPr lang="es-ES_tradnl" dirty="0" smtClean="0"/>
              <a:t>VOLVEMOS A REPODUCIR  ESOS SUCESOS QUE NOS PRODUCEN BIENESTAR.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6215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 descr="Soci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0304" y="706980"/>
            <a:ext cx="7706072" cy="925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smtClean="0">
                <a:latin typeface="Apple Color Emoji" charset="0"/>
                <a:ea typeface="Apple Color Emoji" charset="0"/>
                <a:cs typeface="Apple Color Emoji" charset="0"/>
              </a:rPr>
              <a:t>INTELIGENCIA EMOCIONAL</a:t>
            </a:r>
            <a:endParaRPr lang="es-ES_tradnl" dirty="0">
              <a:latin typeface="Apple Color Emoji" charset="0"/>
              <a:ea typeface="Apple Color Emoji" charset="0"/>
              <a:cs typeface="Apple Color Emoji" charset="0"/>
            </a:endParaRPr>
          </a:p>
        </p:txBody>
      </p:sp>
      <p:pic>
        <p:nvPicPr>
          <p:cNvPr id="6" name="Picture 4" descr="nteligencia Emocional - Concepto, surgimiento y ventaj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860" y="1877964"/>
            <a:ext cx="3860468" cy="349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0305" y="1632964"/>
            <a:ext cx="34457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HABILIDADES QUE UNA PERSONA DESARROLLA QUE SIRVEN PARA EXPRESAR Y CONTROLAR LOS SENTIMIENTOS DE LA MANERA MAS ADECUADA.</a:t>
            </a:r>
          </a:p>
          <a:p>
            <a:r>
              <a:rPr lang="es-ES_tradnl" sz="2400" dirty="0" smtClean="0"/>
              <a:t>LAS HABILIDADES SE PUEDEN DESARROLLAR A </a:t>
            </a:r>
            <a:r>
              <a:rPr lang="es-ES_tradnl" sz="2400" dirty="0" smtClean="0"/>
              <a:t>TRAVÉS </a:t>
            </a:r>
            <a:r>
              <a:rPr lang="es-ES_tradnl" sz="2400" dirty="0" smtClean="0"/>
              <a:t>DEL APRENDIZAJE O LA EXPERIENCIA.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962150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 descr="Soci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199" y="535848"/>
            <a:ext cx="7448999" cy="1051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dirty="0" smtClean="0">
                <a:latin typeface="Bradley Hand" charset="0"/>
                <a:ea typeface="Bradley Hand" charset="0"/>
                <a:cs typeface="Bradley Hand" charset="0"/>
              </a:rPr>
              <a:t>¿Cómo </a:t>
            </a:r>
            <a:r>
              <a:rPr lang="es-ES_tradnl" sz="3200" dirty="0" smtClean="0">
                <a:latin typeface="Bradley Hand" charset="0"/>
                <a:ea typeface="Bradley Hand" charset="0"/>
                <a:cs typeface="Bradley Hand" charset="0"/>
              </a:rPr>
              <a:t>podemos aprender a controlar nuestras emociones?</a:t>
            </a:r>
            <a:endParaRPr lang="es-ES_tradnl" sz="3200" dirty="0">
              <a:latin typeface="Bradley Hand" charset="0"/>
              <a:ea typeface="Bradley Hand" charset="0"/>
              <a:cs typeface="Bradley Hand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7199" y="2907434"/>
            <a:ext cx="3189521" cy="3122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3892541"/>
            <a:ext cx="2538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INTELIGENCIA EMOCIONAL</a:t>
            </a:r>
            <a:endParaRPr lang="es-ES_tradnl" sz="3200" dirty="0"/>
          </a:p>
        </p:txBody>
      </p:sp>
      <p:sp>
        <p:nvSpPr>
          <p:cNvPr id="8" name="Right Arrow 7"/>
          <p:cNvSpPr/>
          <p:nvPr/>
        </p:nvSpPr>
        <p:spPr>
          <a:xfrm rot="19719710">
            <a:off x="3807701" y="2126898"/>
            <a:ext cx="695136" cy="814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28553">
            <a:off x="4537527" y="4080037"/>
            <a:ext cx="728707" cy="800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67672">
            <a:off x="4134683" y="5379009"/>
            <a:ext cx="1028700" cy="566773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20390678">
            <a:off x="4364460" y="3114004"/>
            <a:ext cx="695136" cy="814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dirty="0"/>
          </a:p>
        </p:txBody>
      </p:sp>
      <p:sp>
        <p:nvSpPr>
          <p:cNvPr id="12" name="TextBox 11"/>
          <p:cNvSpPr txBox="1"/>
          <p:nvPr/>
        </p:nvSpPr>
        <p:spPr>
          <a:xfrm>
            <a:off x="5085030" y="1930864"/>
            <a:ext cx="3928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PERCEPCIÓN</a:t>
            </a:r>
            <a:r>
              <a:rPr lang="es-ES_tradnl" dirty="0" smtClean="0"/>
              <a:t>, </a:t>
            </a:r>
            <a:r>
              <a:rPr lang="es-ES_tradnl" dirty="0" smtClean="0"/>
              <a:t>EVALUACIÓN </a:t>
            </a:r>
            <a:r>
              <a:rPr lang="es-ES_tradnl" dirty="0" smtClean="0"/>
              <a:t>Y </a:t>
            </a:r>
            <a:r>
              <a:rPr lang="es-ES_tradnl" dirty="0" smtClean="0"/>
              <a:t>EXPRESIÓN </a:t>
            </a:r>
            <a:r>
              <a:rPr lang="es-ES_tradnl" dirty="0" smtClean="0"/>
              <a:t>DE EMOCIONES</a:t>
            </a:r>
            <a:endParaRPr lang="es-ES_tradnl" dirty="0"/>
          </a:p>
        </p:txBody>
      </p:sp>
      <p:sp>
        <p:nvSpPr>
          <p:cNvPr id="13" name="TextBox 12"/>
          <p:cNvSpPr txBox="1"/>
          <p:nvPr/>
        </p:nvSpPr>
        <p:spPr>
          <a:xfrm>
            <a:off x="5661556" y="3067237"/>
            <a:ext cx="3516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ASIMILACIÓN </a:t>
            </a:r>
            <a:r>
              <a:rPr lang="es-ES_tradnl" dirty="0" smtClean="0"/>
              <a:t>O </a:t>
            </a:r>
            <a:r>
              <a:rPr lang="es-ES_tradnl" dirty="0" smtClean="0"/>
              <a:t>FACILITACIÓN </a:t>
            </a:r>
            <a:r>
              <a:rPr lang="es-ES_tradnl" dirty="0" smtClean="0"/>
              <a:t>EMOCIONAL</a:t>
            </a:r>
            <a:endParaRPr lang="es-ES_tradnl" dirty="0"/>
          </a:p>
        </p:txBody>
      </p:sp>
      <p:sp>
        <p:nvSpPr>
          <p:cNvPr id="14" name="TextBox 13"/>
          <p:cNvSpPr txBox="1"/>
          <p:nvPr/>
        </p:nvSpPr>
        <p:spPr>
          <a:xfrm>
            <a:off x="5704283" y="4468605"/>
            <a:ext cx="334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COMPRENSIÓN </a:t>
            </a:r>
            <a:r>
              <a:rPr lang="es-ES_tradnl" dirty="0" smtClean="0"/>
              <a:t>Y </a:t>
            </a:r>
            <a:r>
              <a:rPr lang="es-ES_tradnl" dirty="0" smtClean="0"/>
              <a:t>ANÁLISIS </a:t>
            </a:r>
            <a:r>
              <a:rPr lang="es-ES_tradnl" dirty="0" smtClean="0"/>
              <a:t>DE LAS EMOCIONES</a:t>
            </a:r>
            <a:endParaRPr lang="es-ES_tradnl" dirty="0"/>
          </a:p>
        </p:txBody>
      </p:sp>
      <p:sp>
        <p:nvSpPr>
          <p:cNvPr id="15" name="TextBox 14"/>
          <p:cNvSpPr txBox="1"/>
          <p:nvPr/>
        </p:nvSpPr>
        <p:spPr>
          <a:xfrm>
            <a:off x="5486755" y="5596510"/>
            <a:ext cx="3563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REGULACIÓN </a:t>
            </a:r>
            <a:r>
              <a:rPr lang="es-ES_tradnl" dirty="0" smtClean="0"/>
              <a:t>EMOCIONAL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621501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461</Words>
  <Application>Microsoft Office PowerPoint</Application>
  <PresentationFormat>Presentación en pantalla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</dc:creator>
  <cp:lastModifiedBy>HP</cp:lastModifiedBy>
  <cp:revision>12</cp:revision>
  <dcterms:created xsi:type="dcterms:W3CDTF">2020-10-09T18:19:41Z</dcterms:created>
  <dcterms:modified xsi:type="dcterms:W3CDTF">2020-11-25T22:34:07Z</dcterms:modified>
</cp:coreProperties>
</file>